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2"/>
  </p:notesMasterIdLst>
  <p:sldIdLst>
    <p:sldId id="256" r:id="rId2"/>
    <p:sldId id="257" r:id="rId3"/>
    <p:sldId id="258" r:id="rId4"/>
    <p:sldId id="259" r:id="rId5"/>
    <p:sldId id="260" r:id="rId6"/>
    <p:sldId id="261" r:id="rId7"/>
    <p:sldId id="262" r:id="rId8"/>
    <p:sldId id="263" r:id="rId9"/>
    <p:sldId id="264" r:id="rId10"/>
    <p:sldId id="265" r:id="rId1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p:scale>
          <a:sx n="64" d="100"/>
          <a:sy n="64" d="100"/>
        </p:scale>
        <p:origin x="-1566" y="-114"/>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50DFA05-5145-4538-9551-F681D4954D04}" type="datetimeFigureOut">
              <a:rPr lang="en-US" smtClean="0"/>
              <a:t>4/6/2021</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CB83A15-43D2-4B98-913B-59E7DB29D142}" type="slidenum">
              <a:rPr lang="en-US" smtClean="0"/>
              <a:t>‹#›</a:t>
            </a:fld>
            <a:endParaRPr lang="en-US"/>
          </a:p>
        </p:txBody>
      </p:sp>
    </p:spTree>
    <p:extLst>
      <p:ext uri="{BB962C8B-B14F-4D97-AF65-F5344CB8AC3E}">
        <p14:creationId xmlns:p14="http://schemas.microsoft.com/office/powerpoint/2010/main" val="24486611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Coyote</a:t>
            </a:r>
            <a:r>
              <a:rPr lang="en-US" baseline="0" dirty="0" smtClean="0"/>
              <a:t> canyon specific plan is a project that was designed to help improve the socio-economic development in Fontana. The project, as shown in this slide, was proposed to take about 56.6 acres of land. The plan proposed an establishment of a community facilities including a community park, which would be built along the south side of Coyote Canyon road. The project further proposed an establishment of a upper-end residential community in the area. </a:t>
            </a:r>
            <a:endParaRPr lang="en-US" dirty="0"/>
          </a:p>
        </p:txBody>
      </p:sp>
      <p:sp>
        <p:nvSpPr>
          <p:cNvPr id="4" name="Slide Number Placeholder 3"/>
          <p:cNvSpPr>
            <a:spLocks noGrp="1"/>
          </p:cNvSpPr>
          <p:nvPr>
            <p:ph type="sldNum" sz="quarter" idx="10"/>
          </p:nvPr>
        </p:nvSpPr>
        <p:spPr/>
        <p:txBody>
          <a:bodyPr/>
          <a:lstStyle/>
          <a:p>
            <a:fld id="{2CB83A15-43D2-4B98-913B-59E7DB29D142}" type="slidenum">
              <a:rPr lang="en-US" smtClean="0"/>
              <a:t>2</a:t>
            </a:fld>
            <a:endParaRPr lang="en-US"/>
          </a:p>
        </p:txBody>
      </p:sp>
    </p:spTree>
    <p:extLst>
      <p:ext uri="{BB962C8B-B14F-4D97-AF65-F5344CB8AC3E}">
        <p14:creationId xmlns:p14="http://schemas.microsoft.com/office/powerpoint/2010/main" val="40814346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proposed</a:t>
            </a:r>
            <a:r>
              <a:rPr lang="en-US" baseline="0" dirty="0" smtClean="0"/>
              <a:t> plan will include a passive park to be extended on the riparian woodlands. The park, as explained in this slide, will also comprise of an open-space area with walking trails. These walking trails will be able to connect the established park from the north of Cherry Avenue. The extensions will also provide an access to the park from different sides, including the front-line trails, regional trails, and Hunter’s Ridge Wilderness Park. </a:t>
            </a:r>
          </a:p>
        </p:txBody>
      </p:sp>
      <p:sp>
        <p:nvSpPr>
          <p:cNvPr id="4" name="Slide Number Placeholder 3"/>
          <p:cNvSpPr>
            <a:spLocks noGrp="1"/>
          </p:cNvSpPr>
          <p:nvPr>
            <p:ph type="sldNum" sz="quarter" idx="10"/>
          </p:nvPr>
        </p:nvSpPr>
        <p:spPr/>
        <p:txBody>
          <a:bodyPr/>
          <a:lstStyle/>
          <a:p>
            <a:fld id="{2CB83A15-43D2-4B98-913B-59E7DB29D142}" type="slidenum">
              <a:rPr lang="en-US" smtClean="0"/>
              <a:t>3</a:t>
            </a:fld>
            <a:endParaRPr lang="en-US"/>
          </a:p>
        </p:txBody>
      </p:sp>
    </p:spTree>
    <p:extLst>
      <p:ext uri="{BB962C8B-B14F-4D97-AF65-F5344CB8AC3E}">
        <p14:creationId xmlns:p14="http://schemas.microsoft.com/office/powerpoint/2010/main" val="288773337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government</a:t>
            </a:r>
            <a:r>
              <a:rPr lang="en-US" baseline="0" dirty="0" smtClean="0"/>
              <a:t> (local government) has a critical and vital role to play in the planning and implementation as well as realization of the project objectives. In this project, the government’s roles include setting the development priorities and allocating the needed funds to be used in the implementation of the project. The government also oversees the implementation process and sets the necessary laws and policies needed to govern the project implementation. In this project, the government set the needed land of about 56.6 acres. The construction cost is also a responsibility of the government. </a:t>
            </a:r>
            <a:endParaRPr lang="en-US" dirty="0"/>
          </a:p>
        </p:txBody>
      </p:sp>
      <p:sp>
        <p:nvSpPr>
          <p:cNvPr id="4" name="Slide Number Placeholder 3"/>
          <p:cNvSpPr>
            <a:spLocks noGrp="1"/>
          </p:cNvSpPr>
          <p:nvPr>
            <p:ph type="sldNum" sz="quarter" idx="10"/>
          </p:nvPr>
        </p:nvSpPr>
        <p:spPr/>
        <p:txBody>
          <a:bodyPr/>
          <a:lstStyle/>
          <a:p>
            <a:fld id="{2CB83A15-43D2-4B98-913B-59E7DB29D142}" type="slidenum">
              <a:rPr lang="en-US" smtClean="0"/>
              <a:t>4</a:t>
            </a:fld>
            <a:endParaRPr lang="en-US"/>
          </a:p>
        </p:txBody>
      </p:sp>
    </p:spTree>
    <p:extLst>
      <p:ext uri="{BB962C8B-B14F-4D97-AF65-F5344CB8AC3E}">
        <p14:creationId xmlns:p14="http://schemas.microsoft.com/office/powerpoint/2010/main" val="95746100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public,</a:t>
            </a:r>
            <a:r>
              <a:rPr lang="en-US" baseline="0" dirty="0" smtClean="0"/>
              <a:t> like the government also has a critical role to play in ensuring that the project implementation is successful. Since this is a project that involves the community, their involvement from the planning stage is critical to the effective and successful implementation of the project. They can also play a role in increasing the empowerment regarding the project by sensitizing the rest of the community about the potential benefits of the project. </a:t>
            </a:r>
            <a:endParaRPr lang="en-US" dirty="0"/>
          </a:p>
        </p:txBody>
      </p:sp>
      <p:sp>
        <p:nvSpPr>
          <p:cNvPr id="4" name="Slide Number Placeholder 3"/>
          <p:cNvSpPr>
            <a:spLocks noGrp="1"/>
          </p:cNvSpPr>
          <p:nvPr>
            <p:ph type="sldNum" sz="quarter" idx="10"/>
          </p:nvPr>
        </p:nvSpPr>
        <p:spPr/>
        <p:txBody>
          <a:bodyPr/>
          <a:lstStyle/>
          <a:p>
            <a:fld id="{2CB83A15-43D2-4B98-913B-59E7DB29D142}" type="slidenum">
              <a:rPr lang="en-US" smtClean="0"/>
              <a:t>5</a:t>
            </a:fld>
            <a:endParaRPr lang="en-US"/>
          </a:p>
        </p:txBody>
      </p:sp>
    </p:spTree>
    <p:extLst>
      <p:ext uri="{BB962C8B-B14F-4D97-AF65-F5344CB8AC3E}">
        <p14:creationId xmlns:p14="http://schemas.microsoft.com/office/powerpoint/2010/main" val="42572930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 projec</a:t>
            </a:r>
            <a:r>
              <a:rPr lang="en-US" baseline="0" dirty="0" smtClean="0"/>
              <a:t>t has numerous potential economic benefits to the region. Some of these benefits include promotes the economic development of the Fontana municipality. The project will also improve the livelihood of the Fontana residents who will enjoy affordable housing and other neighborhood developments. This project intends to create an upper-end neighborhood in Fontana city, which will improve the living standards of many who reside in the region. Local governments have an important role to help reduce poverty and improve the socioeconomic wellbeing of the local residents. This project intends to achieve the same goal. </a:t>
            </a:r>
            <a:endParaRPr lang="en-US" dirty="0"/>
          </a:p>
        </p:txBody>
      </p:sp>
      <p:sp>
        <p:nvSpPr>
          <p:cNvPr id="4" name="Slide Number Placeholder 3"/>
          <p:cNvSpPr>
            <a:spLocks noGrp="1"/>
          </p:cNvSpPr>
          <p:nvPr>
            <p:ph type="sldNum" sz="quarter" idx="10"/>
          </p:nvPr>
        </p:nvSpPr>
        <p:spPr/>
        <p:txBody>
          <a:bodyPr/>
          <a:lstStyle/>
          <a:p>
            <a:fld id="{2CB83A15-43D2-4B98-913B-59E7DB29D142}" type="slidenum">
              <a:rPr lang="en-US" smtClean="0"/>
              <a:t>6</a:t>
            </a:fld>
            <a:endParaRPr lang="en-US"/>
          </a:p>
        </p:txBody>
      </p:sp>
    </p:spTree>
    <p:extLst>
      <p:ext uri="{BB962C8B-B14F-4D97-AF65-F5344CB8AC3E}">
        <p14:creationId xmlns:p14="http://schemas.microsoft.com/office/powerpoint/2010/main" val="269529391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It is the primary role of the city government to plan and implement programs</a:t>
            </a:r>
            <a:r>
              <a:rPr lang="en-US" baseline="0" dirty="0" smtClean="0"/>
              <a:t> that seek to develop the city and its surrounding. Coyote canyon specific plan is one such strategy that would ensure economic and social prosperity of Fontana city. An effective government, as describes in this slide, prioritizes on the development agenda of the local residents. These priorities may include establishment of proper and affordable housing units and development programs. The city management can use its planning and funding resources to guide the economic development and prosperity of the local jurisdiction. This includes establishment of a strong market environment. </a:t>
            </a:r>
            <a:endParaRPr lang="en-US" dirty="0"/>
          </a:p>
        </p:txBody>
      </p:sp>
      <p:sp>
        <p:nvSpPr>
          <p:cNvPr id="4" name="Slide Number Placeholder 3"/>
          <p:cNvSpPr>
            <a:spLocks noGrp="1"/>
          </p:cNvSpPr>
          <p:nvPr>
            <p:ph type="sldNum" sz="quarter" idx="10"/>
          </p:nvPr>
        </p:nvSpPr>
        <p:spPr/>
        <p:txBody>
          <a:bodyPr/>
          <a:lstStyle/>
          <a:p>
            <a:fld id="{2CB83A15-43D2-4B98-913B-59E7DB29D142}" type="slidenum">
              <a:rPr lang="en-US" smtClean="0"/>
              <a:t>7</a:t>
            </a:fld>
            <a:endParaRPr lang="en-US"/>
          </a:p>
        </p:txBody>
      </p:sp>
    </p:spTree>
    <p:extLst>
      <p:ext uri="{BB962C8B-B14F-4D97-AF65-F5344CB8AC3E}">
        <p14:creationId xmlns:p14="http://schemas.microsoft.com/office/powerpoint/2010/main" val="50946216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a:t>
            </a:r>
            <a:r>
              <a:rPr lang="en-US" baseline="0" dirty="0" smtClean="0"/>
              <a:t> strong market is characterized by two key principles: housing affordability and displacement of low-income residents. Fontana’s project is one such project that seeks to strengthen the market by improving the affordability of the housing units as well as reducing the number of low-income residents in the area. Through the Coyote canyon specific plan project, the local government seeks to reinvest in the principal of housing challenge, which will increase access to affordable housing for the residents. </a:t>
            </a:r>
            <a:endParaRPr lang="en-US" dirty="0"/>
          </a:p>
        </p:txBody>
      </p:sp>
      <p:sp>
        <p:nvSpPr>
          <p:cNvPr id="4" name="Slide Number Placeholder 3"/>
          <p:cNvSpPr>
            <a:spLocks noGrp="1"/>
          </p:cNvSpPr>
          <p:nvPr>
            <p:ph type="sldNum" sz="quarter" idx="10"/>
          </p:nvPr>
        </p:nvSpPr>
        <p:spPr/>
        <p:txBody>
          <a:bodyPr/>
          <a:lstStyle/>
          <a:p>
            <a:fld id="{2CB83A15-43D2-4B98-913B-59E7DB29D142}" type="slidenum">
              <a:rPr lang="en-US" smtClean="0"/>
              <a:t>8</a:t>
            </a:fld>
            <a:endParaRPr lang="en-US"/>
          </a:p>
        </p:txBody>
      </p:sp>
    </p:spTree>
    <p:extLst>
      <p:ext uri="{BB962C8B-B14F-4D97-AF65-F5344CB8AC3E}">
        <p14:creationId xmlns:p14="http://schemas.microsoft.com/office/powerpoint/2010/main" val="218948131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As</a:t>
            </a:r>
            <a:r>
              <a:rPr lang="en-US" baseline="0" dirty="0" smtClean="0"/>
              <a:t> a government, Fontana City local government has taken the necessary steps towards ensuring that its residents are living in a good environment. While taking the environmental preservation and conservation measures into consideration, the local government has worked out a plan that would see a successful implementation of the a program that would enhance the livelihood of its people. The plan, which is still ongoing, is expected to improve the life of the residents by increasing affordable housing units and also improve the environmental conservation measures through the establishment of a community park. </a:t>
            </a:r>
            <a:endParaRPr lang="en-US" dirty="0"/>
          </a:p>
        </p:txBody>
      </p:sp>
      <p:sp>
        <p:nvSpPr>
          <p:cNvPr id="4" name="Slide Number Placeholder 3"/>
          <p:cNvSpPr>
            <a:spLocks noGrp="1"/>
          </p:cNvSpPr>
          <p:nvPr>
            <p:ph type="sldNum" sz="quarter" idx="10"/>
          </p:nvPr>
        </p:nvSpPr>
        <p:spPr/>
        <p:txBody>
          <a:bodyPr/>
          <a:lstStyle/>
          <a:p>
            <a:fld id="{2CB83A15-43D2-4B98-913B-59E7DB29D142}" type="slidenum">
              <a:rPr lang="en-US" smtClean="0"/>
              <a:t>9</a:t>
            </a:fld>
            <a:endParaRPr lang="en-US"/>
          </a:p>
        </p:txBody>
      </p:sp>
    </p:spTree>
    <p:extLst>
      <p:ext uri="{BB962C8B-B14F-4D97-AF65-F5344CB8AC3E}">
        <p14:creationId xmlns:p14="http://schemas.microsoft.com/office/powerpoint/2010/main" val="479373106"/>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371600" y="1859280"/>
            <a:ext cx="6400800" cy="1295400"/>
          </a:xfrm>
        </p:spPr>
        <p:txBody>
          <a:bodyPr/>
          <a:lstStyle/>
          <a:p>
            <a:r>
              <a:rPr lang="en-US" smtClean="0"/>
              <a:t>Click to edit Master title style</a:t>
            </a:r>
            <a:endParaRPr lang="en-US" dirty="0"/>
          </a:p>
        </p:txBody>
      </p:sp>
      <p:pic>
        <p:nvPicPr>
          <p:cNvPr id="8" name="Picture 7" descr="flourish2.png"/>
          <p:cNvPicPr>
            <a:picLocks noChangeAspect="1"/>
          </p:cNvPicPr>
          <p:nvPr/>
        </p:nvPicPr>
        <p:blipFill>
          <a:blip r:embed="rId2">
            <a:duotone>
              <a:prstClr val="black"/>
              <a:schemeClr val="tx2">
                <a:tint val="45000"/>
                <a:satMod val="400000"/>
              </a:schemeClr>
            </a:duotone>
            <a:lum bright="-14000"/>
          </a:blip>
          <a:stretch>
            <a:fillRect/>
          </a:stretch>
        </p:blipFill>
        <p:spPr>
          <a:xfrm>
            <a:off x="0" y="2801112"/>
            <a:ext cx="9144000" cy="932688"/>
          </a:xfrm>
          <a:prstGeom prst="rect">
            <a:avLst/>
          </a:prstGeom>
        </p:spPr>
      </p:pic>
      <p:sp>
        <p:nvSpPr>
          <p:cNvPr id="3" name="Subtitle 2"/>
          <p:cNvSpPr>
            <a:spLocks noGrp="1"/>
          </p:cNvSpPr>
          <p:nvPr>
            <p:ph type="subTitle" idx="1"/>
          </p:nvPr>
        </p:nvSpPr>
        <p:spPr>
          <a:xfrm>
            <a:off x="1371600" y="3429000"/>
            <a:ext cx="6400800" cy="762000"/>
          </a:xfrm>
        </p:spPr>
        <p:txBody>
          <a:bodyPr>
            <a:normAutofit/>
          </a:bodyPr>
          <a:lstStyle>
            <a:lvl1pPr marL="0" indent="0" algn="ctr">
              <a:buNone/>
              <a:defRPr sz="2000" i="1" baseline="0">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bwMode="white"/>
        <p:txBody>
          <a:bodyPr/>
          <a:lstStyle/>
          <a:p>
            <a:fld id="{BC4C9E0E-3F64-4866-A981-B005664067E4}" type="datetimeFigureOut">
              <a:rPr lang="en-US" smtClean="0"/>
              <a:t>4/6/2021</a:t>
            </a:fld>
            <a:endParaRPr lang="en-US"/>
          </a:p>
        </p:txBody>
      </p:sp>
      <p:sp>
        <p:nvSpPr>
          <p:cNvPr id="5" name="Footer Placeholder 4"/>
          <p:cNvSpPr>
            <a:spLocks noGrp="1"/>
          </p:cNvSpPr>
          <p:nvPr>
            <p:ph type="ftr" sz="quarter" idx="11"/>
          </p:nvPr>
        </p:nvSpPr>
        <p:spPr bwMode="white"/>
        <p:txBody>
          <a:bodyPr/>
          <a:lstStyle/>
          <a:p>
            <a:endParaRPr lang="en-US"/>
          </a:p>
        </p:txBody>
      </p:sp>
      <p:sp>
        <p:nvSpPr>
          <p:cNvPr id="6" name="Slide Number Placeholder 5"/>
          <p:cNvSpPr>
            <a:spLocks noGrp="1"/>
          </p:cNvSpPr>
          <p:nvPr>
            <p:ph type="sldNum" sz="quarter" idx="12"/>
          </p:nvPr>
        </p:nvSpPr>
        <p:spPr/>
        <p:txBody>
          <a:bodyPr/>
          <a:lstStyle/>
          <a:p>
            <a:fld id="{FBEEC73B-E197-4DA6-B29D-C8EDE30A1C5D}" type="slidenum">
              <a:rPr lang="en-US" smtClean="0"/>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C4C9E0E-3F64-4866-A981-B005664067E4}" type="datetimeFigureOut">
              <a:rPr lang="en-US" smtClean="0"/>
              <a:t>4/6/2021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BEEC73B-E197-4DA6-B29D-C8EDE30A1C5D}"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209041"/>
            <a:ext cx="1295400" cy="4318000"/>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295400" y="1219199"/>
            <a:ext cx="5181600" cy="4267201"/>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C4C9E0E-3F64-4866-A981-B005664067E4}" type="datetimeFigureOut">
              <a:rPr lang="en-US" smtClean="0"/>
              <a:t>4/6/2021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BEEC73B-E197-4DA6-B29D-C8EDE30A1C5D}"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a:xfrm>
            <a:off x="1371600" y="2438400"/>
            <a:ext cx="6400800" cy="3048001"/>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C4C9E0E-3F64-4866-A981-B005664067E4}" type="datetimeFigureOut">
              <a:rPr lang="en-US" smtClean="0"/>
              <a:t>4/6/2021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BEEC73B-E197-4DA6-B29D-C8EDE30A1C5D}" type="slidenum">
              <a:rPr lang="en-US" smtClean="0"/>
              <a:t>‹#›</a:t>
            </a:fld>
            <a:endParaRPr lang="en-US"/>
          </a:p>
        </p:txBody>
      </p:sp>
      <p:pic>
        <p:nvPicPr>
          <p:cNvPr id="9" name="Picture 8" descr="flourish2.png"/>
          <p:cNvPicPr>
            <a:picLocks noChangeAspect="1"/>
          </p:cNvPicPr>
          <p:nvPr/>
        </p:nvPicPr>
        <p:blipFill>
          <a:blip r:embed="rId2">
            <a:duotone>
              <a:prstClr val="black"/>
              <a:schemeClr val="tx2">
                <a:tint val="45000"/>
                <a:satMod val="400000"/>
              </a:schemeClr>
            </a:duotone>
            <a:lum bright="-14000"/>
          </a:blip>
          <a:stretch>
            <a:fillRect/>
          </a:stretch>
        </p:blipFill>
        <p:spPr>
          <a:xfrm>
            <a:off x="0" y="1618488"/>
            <a:ext cx="9144000" cy="932688"/>
          </a:xfrm>
          <a:prstGeom prst="rect">
            <a:avLst/>
          </a:prstGeom>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BC4C9E0E-3F64-4866-A981-B005664067E4}" type="datetimeFigureOut">
              <a:rPr lang="en-US" smtClean="0"/>
              <a:t>4/6/2021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BEEC73B-E197-4DA6-B29D-C8EDE30A1C5D}" type="slidenum">
              <a:rPr lang="en-US" smtClean="0"/>
              <a:t>‹#›</a:t>
            </a:fld>
            <a:endParaRPr lang="en-US"/>
          </a:p>
        </p:txBody>
      </p:sp>
      <p:pic>
        <p:nvPicPr>
          <p:cNvPr id="7" name="Picture 6" descr="flourish2.png"/>
          <p:cNvPicPr>
            <a:picLocks noChangeAspect="1"/>
          </p:cNvPicPr>
          <p:nvPr/>
        </p:nvPicPr>
        <p:blipFill>
          <a:blip r:embed="rId2">
            <a:duotone>
              <a:prstClr val="black"/>
              <a:schemeClr val="tx2">
                <a:tint val="45000"/>
                <a:satMod val="400000"/>
              </a:schemeClr>
            </a:duotone>
            <a:lum bright="-14000"/>
          </a:blip>
          <a:stretch>
            <a:fillRect/>
          </a:stretch>
        </p:blipFill>
        <p:spPr>
          <a:xfrm>
            <a:off x="0" y="2684462"/>
            <a:ext cx="9144000" cy="932688"/>
          </a:xfrm>
          <a:prstGeom prst="rect">
            <a:avLst/>
          </a:prstGeom>
        </p:spPr>
      </p:pic>
      <p:sp>
        <p:nvSpPr>
          <p:cNvPr id="2" name="Title 1"/>
          <p:cNvSpPr>
            <a:spLocks noGrp="1"/>
          </p:cNvSpPr>
          <p:nvPr>
            <p:ph type="title"/>
          </p:nvPr>
        </p:nvSpPr>
        <p:spPr>
          <a:xfrm>
            <a:off x="1447800" y="3410267"/>
            <a:ext cx="6248400" cy="1456373"/>
          </a:xfrm>
        </p:spPr>
        <p:txBody>
          <a:bodyPr anchor="t">
            <a:normAutofit/>
          </a:bodyPr>
          <a:lstStyle>
            <a:lvl1pPr algn="ctr">
              <a:defRPr sz="3600" b="0" i="0" cap="all" baseline="0"/>
            </a:lvl1pPr>
          </a:lstStyle>
          <a:p>
            <a:r>
              <a:rPr lang="en-US" smtClean="0"/>
              <a:t>Click to edit Master title style</a:t>
            </a:r>
            <a:endParaRPr lang="en-US" dirty="0"/>
          </a:p>
        </p:txBody>
      </p:sp>
      <p:sp>
        <p:nvSpPr>
          <p:cNvPr id="3" name="Text Placeholder 2"/>
          <p:cNvSpPr>
            <a:spLocks noGrp="1"/>
          </p:cNvSpPr>
          <p:nvPr>
            <p:ph type="body" idx="1"/>
          </p:nvPr>
        </p:nvSpPr>
        <p:spPr>
          <a:xfrm>
            <a:off x="1447800" y="1503680"/>
            <a:ext cx="6248400" cy="1566862"/>
          </a:xfrm>
        </p:spPr>
        <p:txBody>
          <a:bodyPr anchor="b"/>
          <a:lstStyle>
            <a:lvl1pPr marL="0" indent="0" algn="ctr">
              <a:buNone/>
              <a:defRPr sz="2000" b="0" i="1" baseline="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pic>
        <p:nvPicPr>
          <p:cNvPr id="8" name="Picture 7" descr="flourish2.png"/>
          <p:cNvPicPr>
            <a:picLocks noChangeAspect="1"/>
          </p:cNvPicPr>
          <p:nvPr/>
        </p:nvPicPr>
        <p:blipFill>
          <a:blip r:embed="rId2">
            <a:duotone>
              <a:prstClr val="black"/>
              <a:schemeClr val="tx2">
                <a:tint val="45000"/>
                <a:satMod val="400000"/>
              </a:schemeClr>
            </a:duotone>
            <a:lum bright="-14000"/>
          </a:blip>
          <a:stretch>
            <a:fillRect/>
          </a:stretch>
        </p:blipFill>
        <p:spPr>
          <a:xfrm>
            <a:off x="0" y="2684462"/>
            <a:ext cx="9144000" cy="932688"/>
          </a:xfrm>
          <a:prstGeom prst="rect">
            <a:avLst/>
          </a:prstGeom>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10" name="Content Placeholder 9"/>
          <p:cNvSpPr>
            <a:spLocks noGrp="1"/>
          </p:cNvSpPr>
          <p:nvPr>
            <p:ph sz="quarter" idx="13"/>
          </p:nvPr>
        </p:nvSpPr>
        <p:spPr>
          <a:xfrm>
            <a:off x="1371600" y="2438400"/>
            <a:ext cx="3124200" cy="3124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2" name="Title 1"/>
          <p:cNvSpPr>
            <a:spLocks noGrp="1"/>
          </p:cNvSpPr>
          <p:nvPr>
            <p:ph type="title"/>
          </p:nvPr>
        </p:nvSpPr>
        <p:spPr/>
        <p:txBody>
          <a:bodyPr/>
          <a:lstStyle/>
          <a:p>
            <a:r>
              <a:rPr lang="en-US" smtClean="0"/>
              <a:t>Click to edit Master title style</a:t>
            </a:r>
            <a:endParaRPr lang="en-US"/>
          </a:p>
        </p:txBody>
      </p:sp>
      <p:sp>
        <p:nvSpPr>
          <p:cNvPr id="5" name="Date Placeholder 4"/>
          <p:cNvSpPr>
            <a:spLocks noGrp="1"/>
          </p:cNvSpPr>
          <p:nvPr>
            <p:ph type="dt" sz="half" idx="10"/>
          </p:nvPr>
        </p:nvSpPr>
        <p:spPr/>
        <p:txBody>
          <a:bodyPr/>
          <a:lstStyle/>
          <a:p>
            <a:fld id="{BC4C9E0E-3F64-4866-A981-B005664067E4}" type="datetimeFigureOut">
              <a:rPr lang="en-US" smtClean="0"/>
              <a:t>4/6/2021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BEEC73B-E197-4DA6-B29D-C8EDE30A1C5D}" type="slidenum">
              <a:rPr lang="en-US" smtClean="0"/>
              <a:t>‹#›</a:t>
            </a:fld>
            <a:endParaRPr lang="en-US"/>
          </a:p>
        </p:txBody>
      </p:sp>
      <p:sp>
        <p:nvSpPr>
          <p:cNvPr id="12" name="Content Placeholder 11"/>
          <p:cNvSpPr>
            <a:spLocks noGrp="1"/>
          </p:cNvSpPr>
          <p:nvPr>
            <p:ph sz="quarter" idx="14"/>
          </p:nvPr>
        </p:nvSpPr>
        <p:spPr>
          <a:xfrm>
            <a:off x="4648200" y="2438400"/>
            <a:ext cx="3124200" cy="3124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pic>
        <p:nvPicPr>
          <p:cNvPr id="9" name="Picture 8" descr="flourish2.png"/>
          <p:cNvPicPr>
            <a:picLocks noChangeAspect="1"/>
          </p:cNvPicPr>
          <p:nvPr/>
        </p:nvPicPr>
        <p:blipFill>
          <a:blip r:embed="rId2">
            <a:duotone>
              <a:prstClr val="black"/>
              <a:schemeClr val="tx2">
                <a:tint val="45000"/>
                <a:satMod val="400000"/>
              </a:schemeClr>
            </a:duotone>
            <a:lum bright="-14000"/>
          </a:blip>
          <a:stretch>
            <a:fillRect/>
          </a:stretch>
        </p:blipFill>
        <p:spPr>
          <a:xfrm>
            <a:off x="0" y="1618488"/>
            <a:ext cx="9144000" cy="932688"/>
          </a:xfrm>
          <a:prstGeom prst="rect">
            <a:avLst/>
          </a:prstGeom>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pic>
        <p:nvPicPr>
          <p:cNvPr id="12" name="Picture 11" descr="flourish2.png"/>
          <p:cNvPicPr>
            <a:picLocks noChangeAspect="1"/>
          </p:cNvPicPr>
          <p:nvPr/>
        </p:nvPicPr>
        <p:blipFill>
          <a:blip r:embed="rId2">
            <a:clrChange>
              <a:clrFrom>
                <a:srgbClr val="000000">
                  <a:alpha val="0"/>
                </a:srgbClr>
              </a:clrFrom>
              <a:clrTo>
                <a:srgbClr val="000000">
                  <a:alpha val="0"/>
                </a:srgbClr>
              </a:clrTo>
            </a:clrChange>
            <a:lum bright="-14000"/>
          </a:blip>
          <a:stretch>
            <a:fillRect/>
          </a:stretch>
        </p:blipFill>
        <p:spPr>
          <a:xfrm>
            <a:off x="0" y="1618488"/>
            <a:ext cx="9144000" cy="932688"/>
          </a:xfrm>
          <a:prstGeom prst="rect">
            <a:avLst/>
          </a:prstGeom>
        </p:spPr>
      </p:pic>
      <p:sp>
        <p:nvSpPr>
          <p:cNvPr id="11" name="Content Placeholder 10"/>
          <p:cNvSpPr>
            <a:spLocks noGrp="1"/>
          </p:cNvSpPr>
          <p:nvPr>
            <p:ph sz="quarter" idx="13"/>
          </p:nvPr>
        </p:nvSpPr>
        <p:spPr>
          <a:xfrm>
            <a:off x="1371600" y="2819400"/>
            <a:ext cx="3124200" cy="2743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3" name="Content Placeholder 12"/>
          <p:cNvSpPr>
            <a:spLocks noGrp="1"/>
          </p:cNvSpPr>
          <p:nvPr>
            <p:ph sz="quarter" idx="14"/>
          </p:nvPr>
        </p:nvSpPr>
        <p:spPr>
          <a:xfrm>
            <a:off x="4648200" y="2819400"/>
            <a:ext cx="3124200" cy="2743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1371600" y="2362201"/>
            <a:ext cx="3125788" cy="451338"/>
          </a:xfrm>
        </p:spPr>
        <p:txBody>
          <a:bodyPr anchor="b"/>
          <a:lstStyle>
            <a:lvl1pPr marL="0" indent="0" algn="ctr">
              <a:buNone/>
              <a:defRPr sz="1800" b="1"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5" name="Text Placeholder 4"/>
          <p:cNvSpPr>
            <a:spLocks noGrp="1"/>
          </p:cNvSpPr>
          <p:nvPr>
            <p:ph type="body" sz="quarter" idx="3"/>
          </p:nvPr>
        </p:nvSpPr>
        <p:spPr>
          <a:xfrm>
            <a:off x="4645025" y="2359152"/>
            <a:ext cx="3127375" cy="448056"/>
          </a:xfrm>
        </p:spPr>
        <p:txBody>
          <a:bodyPr anchor="b"/>
          <a:lstStyle>
            <a:lvl1pPr marL="0" indent="0" algn="ctr">
              <a:buNone/>
              <a:defRPr sz="1800" b="1"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7" name="Date Placeholder 6"/>
          <p:cNvSpPr>
            <a:spLocks noGrp="1"/>
          </p:cNvSpPr>
          <p:nvPr>
            <p:ph type="dt" sz="half" idx="10"/>
          </p:nvPr>
        </p:nvSpPr>
        <p:spPr/>
        <p:txBody>
          <a:bodyPr/>
          <a:lstStyle/>
          <a:p>
            <a:fld id="{BC4C9E0E-3F64-4866-A981-B005664067E4}" type="datetimeFigureOut">
              <a:rPr lang="en-US" smtClean="0"/>
              <a:t>4/6/2021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BEEC73B-E197-4DA6-B29D-C8EDE30A1C5D}"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BC4C9E0E-3F64-4866-A981-B005664067E4}" type="datetimeFigureOut">
              <a:rPr lang="en-US" smtClean="0"/>
              <a:t>4/6/2021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BEEC73B-E197-4DA6-B29D-C8EDE30A1C5D}" type="slidenum">
              <a:rPr lang="en-US" smtClean="0"/>
              <a:t>‹#›</a:t>
            </a:fld>
            <a:endParaRPr lang="en-US"/>
          </a:p>
        </p:txBody>
      </p:sp>
      <p:pic>
        <p:nvPicPr>
          <p:cNvPr id="7" name="Picture 6" descr="flourish2.png"/>
          <p:cNvPicPr>
            <a:picLocks noChangeAspect="1"/>
          </p:cNvPicPr>
          <p:nvPr/>
        </p:nvPicPr>
        <p:blipFill>
          <a:blip r:embed="rId2">
            <a:duotone>
              <a:prstClr val="black"/>
              <a:schemeClr val="tx2">
                <a:tint val="45000"/>
                <a:satMod val="400000"/>
              </a:schemeClr>
            </a:duotone>
            <a:lum bright="-14000"/>
          </a:blip>
          <a:stretch>
            <a:fillRect/>
          </a:stretch>
        </p:blipFill>
        <p:spPr>
          <a:xfrm>
            <a:off x="0" y="1618488"/>
            <a:ext cx="9144000" cy="932688"/>
          </a:xfrm>
          <a:prstGeom prst="rect">
            <a:avLst/>
          </a:prstGeom>
        </p:spPr>
      </p:pic>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BC4C9E0E-3F64-4866-A981-B005664067E4}" type="datetimeFigureOut">
              <a:rPr lang="en-US" smtClean="0"/>
              <a:t>4/6/2021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BEEC73B-E197-4DA6-B29D-C8EDE30A1C5D}"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953001" y="1676400"/>
            <a:ext cx="2819399" cy="599440"/>
          </a:xfrm>
        </p:spPr>
        <p:txBody>
          <a:bodyPr anchor="b">
            <a:noAutofit/>
          </a:bodyPr>
          <a:lstStyle>
            <a:lvl1pPr algn="ctr">
              <a:defRPr sz="1700" b="1" cap="all" spc="0" baseline="0"/>
            </a:lvl1pPr>
          </a:lstStyle>
          <a:p>
            <a:r>
              <a:rPr lang="en-US" smtClean="0"/>
              <a:t>Click to edit Master title style</a:t>
            </a:r>
            <a:endParaRPr lang="en-US" dirty="0"/>
          </a:p>
        </p:txBody>
      </p:sp>
      <p:sp>
        <p:nvSpPr>
          <p:cNvPr id="4" name="Text Placeholder 3"/>
          <p:cNvSpPr>
            <a:spLocks noGrp="1"/>
          </p:cNvSpPr>
          <p:nvPr>
            <p:ph type="body" sz="half" idx="2"/>
          </p:nvPr>
        </p:nvSpPr>
        <p:spPr>
          <a:xfrm>
            <a:off x="4953001" y="2275840"/>
            <a:ext cx="2819399" cy="2905760"/>
          </a:xfrm>
        </p:spPr>
        <p:txBody>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C4C9E0E-3F64-4866-A981-B005664067E4}" type="datetimeFigureOut">
              <a:rPr lang="en-US" smtClean="0"/>
              <a:t>4/6/2021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BEEC73B-E197-4DA6-B29D-C8EDE30A1C5D}" type="slidenum">
              <a:rPr lang="en-US" smtClean="0"/>
              <a:t>‹#›</a:t>
            </a:fld>
            <a:endParaRPr lang="en-US"/>
          </a:p>
        </p:txBody>
      </p:sp>
      <p:sp>
        <p:nvSpPr>
          <p:cNvPr id="9" name="Content Placeholder 8"/>
          <p:cNvSpPr>
            <a:spLocks noGrp="1"/>
          </p:cNvSpPr>
          <p:nvPr>
            <p:ph sz="quarter" idx="13"/>
          </p:nvPr>
        </p:nvSpPr>
        <p:spPr>
          <a:xfrm>
            <a:off x="1371600" y="1676400"/>
            <a:ext cx="3276600" cy="3505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10" name="Plaque 9"/>
          <p:cNvSpPr/>
          <p:nvPr/>
        </p:nvSpPr>
        <p:spPr>
          <a:xfrm>
            <a:off x="1463040" y="1847088"/>
            <a:ext cx="3090672" cy="3090672"/>
          </a:xfrm>
          <a:prstGeom prst="plaque">
            <a:avLst>
              <a:gd name="adj" fmla="val 8438"/>
            </a:avLst>
          </a:prstGeom>
          <a:noFill/>
          <a:ln w="9525">
            <a:solidFill>
              <a:schemeClr val="tx2">
                <a:alpha val="17000"/>
              </a:schemeClr>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4953000" y="1676400"/>
            <a:ext cx="2819400" cy="599440"/>
          </a:xfrm>
        </p:spPr>
        <p:txBody>
          <a:bodyPr anchor="b">
            <a:noAutofit/>
          </a:bodyPr>
          <a:lstStyle>
            <a:lvl1pPr algn="ctr">
              <a:defRPr sz="1700" b="1" cap="all" spc="0" baseline="0"/>
            </a:lvl1pPr>
          </a:lstStyle>
          <a:p>
            <a:r>
              <a:rPr lang="en-US" smtClean="0"/>
              <a:t>Click to edit Master title style</a:t>
            </a:r>
            <a:endParaRPr lang="en-US" dirty="0"/>
          </a:p>
        </p:txBody>
      </p:sp>
      <p:sp>
        <p:nvSpPr>
          <p:cNvPr id="3" name="Picture Placeholder 2"/>
          <p:cNvSpPr>
            <a:spLocks noGrp="1"/>
          </p:cNvSpPr>
          <p:nvPr>
            <p:ph type="pic" idx="1"/>
          </p:nvPr>
        </p:nvSpPr>
        <p:spPr>
          <a:xfrm>
            <a:off x="1524000" y="1905000"/>
            <a:ext cx="2971800" cy="2971800"/>
          </a:xfrm>
          <a:prstGeom prst="plaque">
            <a:avLst>
              <a:gd name="adj" fmla="val 8341"/>
            </a:avLst>
          </a:prstGeom>
          <a:solidFill>
            <a:schemeClr val="bg1">
              <a:lumMod val="95000"/>
              <a:alpha val="35000"/>
            </a:schemeClr>
          </a:solidFill>
          <a:ln w="98425" cmpd="thinThick">
            <a:noFill/>
            <a:bevel/>
          </a:ln>
        </p:spPr>
        <p:txBody>
          <a:bodyPr>
            <a:normAutofit/>
          </a:bodyPr>
          <a:lstStyle>
            <a:lvl1pPr marL="0" indent="0" algn="ctr">
              <a:buNone/>
              <a:defRPr sz="1800" baseline="0">
                <a:solidFill>
                  <a:schemeClr val="tx2"/>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4953000" y="2276856"/>
            <a:ext cx="2819400" cy="2875280"/>
          </a:xfrm>
        </p:spPr>
        <p:txBody>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C4C9E0E-3F64-4866-A981-B005664067E4}" type="datetimeFigureOut">
              <a:rPr lang="en-US" smtClean="0"/>
              <a:t>4/6/2021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BEEC73B-E197-4DA6-B29D-C8EDE30A1C5D}"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8" name="Picture 7" descr="window3.png"/>
          <p:cNvPicPr>
            <a:picLocks noChangeAspect="1"/>
          </p:cNvPicPr>
          <p:nvPr/>
        </p:nvPicPr>
        <p:blipFill>
          <a:blip r:embed="rId13"/>
          <a:stretch>
            <a:fillRect/>
          </a:stretch>
        </p:blipFill>
        <p:spPr>
          <a:xfrm>
            <a:off x="0" y="0"/>
            <a:ext cx="9144000" cy="6858000"/>
          </a:xfrm>
          <a:prstGeom prst="rect">
            <a:avLst/>
          </a:prstGeom>
        </p:spPr>
      </p:pic>
      <p:sp>
        <p:nvSpPr>
          <p:cNvPr id="2" name="Title Placeholder 1"/>
          <p:cNvSpPr>
            <a:spLocks noGrp="1"/>
          </p:cNvSpPr>
          <p:nvPr>
            <p:ph type="title"/>
          </p:nvPr>
        </p:nvSpPr>
        <p:spPr>
          <a:xfrm>
            <a:off x="1371600" y="1295400"/>
            <a:ext cx="6400800" cy="685800"/>
          </a:xfrm>
          <a:prstGeom prst="rect">
            <a:avLst/>
          </a:prstGeom>
        </p:spPr>
        <p:txBody>
          <a:bodyPr vert="horz" lIns="91440" tIns="45720" rIns="91440" bIns="45720" rtlCol="0" anchor="b" anchorCtr="0">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371600" y="2057400"/>
            <a:ext cx="6400800" cy="3429001"/>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bwMode="white">
          <a:xfrm>
            <a:off x="304800" y="6356350"/>
            <a:ext cx="2133600" cy="365125"/>
          </a:xfrm>
          <a:prstGeom prst="rect">
            <a:avLst/>
          </a:prstGeom>
          <a:ln>
            <a:noFill/>
          </a:ln>
        </p:spPr>
        <p:txBody>
          <a:bodyPr vert="horz" lIns="91440" tIns="45720" rIns="91440" bIns="45720" rtlCol="0" anchor="ctr"/>
          <a:lstStyle>
            <a:lvl1pPr algn="l">
              <a:defRPr sz="1100" baseline="0">
                <a:solidFill>
                  <a:schemeClr val="accent1">
                    <a:lumMod val="60000"/>
                    <a:lumOff val="40000"/>
                  </a:schemeClr>
                </a:solidFill>
              </a:defRPr>
            </a:lvl1pPr>
          </a:lstStyle>
          <a:p>
            <a:fld id="{BC4C9E0E-3F64-4866-A981-B005664067E4}" type="datetimeFigureOut">
              <a:rPr lang="en-US" smtClean="0"/>
              <a:t>4/6/2021</a:t>
            </a:fld>
            <a:endParaRPr lang="en-US"/>
          </a:p>
        </p:txBody>
      </p:sp>
      <p:sp>
        <p:nvSpPr>
          <p:cNvPr id="5" name="Footer Placeholder 4"/>
          <p:cNvSpPr>
            <a:spLocks noGrp="1"/>
          </p:cNvSpPr>
          <p:nvPr>
            <p:ph type="ftr" sz="quarter" idx="3"/>
          </p:nvPr>
        </p:nvSpPr>
        <p:spPr bwMode="white">
          <a:xfrm>
            <a:off x="2971800" y="6356350"/>
            <a:ext cx="3200400" cy="365125"/>
          </a:xfrm>
          <a:prstGeom prst="rect">
            <a:avLst/>
          </a:prstGeom>
        </p:spPr>
        <p:txBody>
          <a:bodyPr vert="horz" lIns="91440" tIns="45720" rIns="91440" bIns="45720" rtlCol="0" anchor="ctr"/>
          <a:lstStyle>
            <a:lvl1pPr algn="ctr">
              <a:defRPr sz="1100" baseline="0">
                <a:solidFill>
                  <a:schemeClr val="accent1">
                    <a:lumMod val="60000"/>
                    <a:lumOff val="40000"/>
                  </a:schemeClr>
                </a:solidFill>
              </a:defRPr>
            </a:lvl1pPr>
          </a:lstStyle>
          <a:p>
            <a:endParaRPr lang="en-US"/>
          </a:p>
        </p:txBody>
      </p:sp>
      <p:sp>
        <p:nvSpPr>
          <p:cNvPr id="6" name="Slide Number Placeholder 5"/>
          <p:cNvSpPr>
            <a:spLocks noGrp="1"/>
          </p:cNvSpPr>
          <p:nvPr>
            <p:ph type="sldNum" sz="quarter" idx="4"/>
          </p:nvPr>
        </p:nvSpPr>
        <p:spPr bwMode="white">
          <a:xfrm>
            <a:off x="6675120" y="6364224"/>
            <a:ext cx="2133600" cy="365125"/>
          </a:xfrm>
          <a:prstGeom prst="rect">
            <a:avLst/>
          </a:prstGeom>
        </p:spPr>
        <p:txBody>
          <a:bodyPr vert="horz" lIns="91440" tIns="45720" rIns="91440" bIns="45720" rtlCol="0" anchor="ctr"/>
          <a:lstStyle>
            <a:lvl1pPr algn="r">
              <a:defRPr sz="1200" b="1" baseline="0">
                <a:solidFill>
                  <a:schemeClr val="accent1">
                    <a:lumMod val="60000"/>
                    <a:lumOff val="40000"/>
                  </a:schemeClr>
                </a:solidFill>
              </a:defRPr>
            </a:lvl1pPr>
          </a:lstStyle>
          <a:p>
            <a:fld id="{FBEEC73B-E197-4DA6-B29D-C8EDE30A1C5D}"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914400" rtl="0" eaLnBrk="1" latinLnBrk="0" hangingPunct="1">
        <a:spcBef>
          <a:spcPct val="0"/>
        </a:spcBef>
        <a:buNone/>
        <a:defRPr sz="3600" kern="1200" cap="all" spc="300" baseline="0">
          <a:solidFill>
            <a:schemeClr val="tx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0" indent="-274320" algn="l" defTabSz="914400" rtl="0" eaLnBrk="1" latinLnBrk="0" hangingPunct="1">
        <a:lnSpc>
          <a:spcPct val="150000"/>
        </a:lnSpc>
        <a:spcBef>
          <a:spcPct val="20000"/>
        </a:spcBef>
        <a:buClrTx/>
        <a:buFont typeface="Wingdings" pitchFamily="2" charset="2"/>
        <a:buChar char="v"/>
        <a:defRPr sz="1800" kern="1200" baseline="0">
          <a:solidFill>
            <a:schemeClr val="tx1"/>
          </a:solidFill>
          <a:latin typeface="+mn-lt"/>
          <a:ea typeface="+mn-ea"/>
          <a:cs typeface="+mn-cs"/>
        </a:defRPr>
      </a:lvl1pPr>
      <a:lvl2pPr marL="742950" indent="-228600" algn="l" defTabSz="914400" rtl="0" eaLnBrk="1" latinLnBrk="0" hangingPunct="1">
        <a:spcBef>
          <a:spcPct val="20000"/>
        </a:spcBef>
        <a:buClrTx/>
        <a:buFont typeface="Arial" pitchFamily="34" charset="0"/>
        <a:buChar char="•"/>
        <a:defRPr sz="1600" kern="1200" baseline="0">
          <a:solidFill>
            <a:schemeClr val="tx1"/>
          </a:solidFill>
          <a:latin typeface="+mn-lt"/>
          <a:ea typeface="+mn-ea"/>
          <a:cs typeface="+mn-cs"/>
        </a:defRPr>
      </a:lvl2pPr>
      <a:lvl3pPr marL="1143000" indent="-228600" algn="l" defTabSz="914400" rtl="0" eaLnBrk="1" latinLnBrk="0" hangingPunct="1">
        <a:spcBef>
          <a:spcPct val="20000"/>
        </a:spcBef>
        <a:buClrTx/>
        <a:buFont typeface="Arial" pitchFamily="34" charset="0"/>
        <a:buChar char="•"/>
        <a:defRPr sz="1400" kern="1200" baseline="0">
          <a:solidFill>
            <a:schemeClr val="tx1"/>
          </a:solidFill>
          <a:latin typeface="+mn-lt"/>
          <a:ea typeface="+mn-ea"/>
          <a:cs typeface="+mn-cs"/>
        </a:defRPr>
      </a:lvl3pPr>
      <a:lvl4pPr marL="1600200" indent="-228600" algn="l" defTabSz="914400" rtl="0" eaLnBrk="1" latinLnBrk="0" hangingPunct="1">
        <a:spcBef>
          <a:spcPct val="20000"/>
        </a:spcBef>
        <a:buClrTx/>
        <a:buFont typeface="Arial" pitchFamily="34" charset="0"/>
        <a:buChar char="•"/>
        <a:defRPr sz="1400" kern="1200" baseline="0">
          <a:solidFill>
            <a:schemeClr val="tx1"/>
          </a:solidFill>
          <a:latin typeface="+mn-lt"/>
          <a:ea typeface="+mn-ea"/>
          <a:cs typeface="+mn-cs"/>
        </a:defRPr>
      </a:lvl4pPr>
      <a:lvl5pPr marL="2057400" indent="-228600" algn="l" defTabSz="914400" rtl="0" eaLnBrk="1" latinLnBrk="0" hangingPunct="1">
        <a:spcBef>
          <a:spcPct val="20000"/>
        </a:spcBef>
        <a:buClrTx/>
        <a:buFont typeface="Arial" pitchFamily="34" charset="0"/>
        <a:buChar char="•"/>
        <a:defRPr sz="1400" kern="1200" baseline="0">
          <a:solidFill>
            <a:schemeClr val="tx1"/>
          </a:solidFill>
          <a:latin typeface="+mn-lt"/>
          <a:ea typeface="+mn-ea"/>
          <a:cs typeface="+mn-cs"/>
        </a:defRPr>
      </a:lvl5pPr>
      <a:lvl6pPr marL="2514600" indent="-228600" algn="l" defTabSz="914400" rtl="0" eaLnBrk="1" latinLnBrk="0" hangingPunct="1">
        <a:spcBef>
          <a:spcPct val="20000"/>
        </a:spcBef>
        <a:buClrTx/>
        <a:buFont typeface="Arial" pitchFamily="34" charset="0"/>
        <a:buChar char="•"/>
        <a:defRPr sz="1400" kern="1200">
          <a:solidFill>
            <a:schemeClr val="tx1"/>
          </a:solidFill>
          <a:latin typeface="+mn-lt"/>
          <a:ea typeface="+mn-ea"/>
          <a:cs typeface="+mn-cs"/>
        </a:defRPr>
      </a:lvl6pPr>
      <a:lvl7pPr marL="2971800" indent="-228600" algn="l" defTabSz="914400" rtl="0" eaLnBrk="1" latinLnBrk="0" hangingPunct="1">
        <a:spcBef>
          <a:spcPct val="20000"/>
        </a:spcBef>
        <a:buClrTx/>
        <a:buFont typeface="Arial" pitchFamily="34" charset="0"/>
        <a:buChar char="•"/>
        <a:defRPr sz="1200" kern="1200">
          <a:solidFill>
            <a:schemeClr val="tx1"/>
          </a:solidFill>
          <a:latin typeface="+mn-lt"/>
          <a:ea typeface="+mn-ea"/>
          <a:cs typeface="+mn-cs"/>
        </a:defRPr>
      </a:lvl7pPr>
      <a:lvl8pPr marL="3429000" indent="-228600" algn="l" defTabSz="914400" rtl="0" eaLnBrk="1" latinLnBrk="0" hangingPunct="1">
        <a:spcBef>
          <a:spcPct val="20000"/>
        </a:spcBef>
        <a:buClrTx/>
        <a:buFont typeface="Arial" pitchFamily="34" charset="0"/>
        <a:buChar char="•"/>
        <a:defRPr sz="1200" kern="1200" baseline="0">
          <a:solidFill>
            <a:schemeClr val="tx1"/>
          </a:solidFill>
          <a:latin typeface="+mn-lt"/>
          <a:ea typeface="+mn-ea"/>
          <a:cs typeface="+mn-cs"/>
        </a:defRPr>
      </a:lvl8pPr>
      <a:lvl9pPr marL="3886200" indent="-228600" algn="l" defTabSz="914400" rtl="0" eaLnBrk="1" latinLnBrk="0" hangingPunct="1">
        <a:spcBef>
          <a:spcPct val="20000"/>
        </a:spcBef>
        <a:buClrTx/>
        <a:buFont typeface="Arial" pitchFamily="34" charset="0"/>
        <a:buChar char="•"/>
        <a:defRPr sz="12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Coyote Canyon Specific Plan</a:t>
            </a:r>
            <a:endParaRPr lang="en-US" dirty="0"/>
          </a:p>
        </p:txBody>
      </p:sp>
      <p:sp>
        <p:nvSpPr>
          <p:cNvPr id="3" name="Subtitle 2"/>
          <p:cNvSpPr>
            <a:spLocks noGrp="1"/>
          </p:cNvSpPr>
          <p:nvPr>
            <p:ph type="subTitle" idx="1"/>
          </p:nvPr>
        </p:nvSpPr>
        <p:spPr>
          <a:xfrm>
            <a:off x="1371600" y="3429000"/>
            <a:ext cx="6400800" cy="1295400"/>
          </a:xfrm>
        </p:spPr>
        <p:txBody>
          <a:bodyPr>
            <a:normAutofit/>
          </a:bodyPr>
          <a:lstStyle/>
          <a:p>
            <a:r>
              <a:rPr lang="en-US" dirty="0" smtClean="0"/>
              <a:t>Student’s Name </a:t>
            </a:r>
          </a:p>
          <a:p>
            <a:r>
              <a:rPr lang="en-US" dirty="0" smtClean="0"/>
              <a:t>Institution </a:t>
            </a:r>
            <a:endParaRPr lang="en-US" dirty="0"/>
          </a:p>
        </p:txBody>
      </p:sp>
    </p:spTree>
    <p:extLst>
      <p:ext uri="{BB962C8B-B14F-4D97-AF65-F5344CB8AC3E}">
        <p14:creationId xmlns:p14="http://schemas.microsoft.com/office/powerpoint/2010/main" val="266691745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Reference </a:t>
            </a:r>
            <a:endParaRPr lang="en-US" dirty="0"/>
          </a:p>
        </p:txBody>
      </p:sp>
      <p:sp>
        <p:nvSpPr>
          <p:cNvPr id="3" name="Content Placeholder 2"/>
          <p:cNvSpPr>
            <a:spLocks noGrp="1"/>
          </p:cNvSpPr>
          <p:nvPr>
            <p:ph idx="1"/>
          </p:nvPr>
        </p:nvSpPr>
        <p:spPr/>
        <p:txBody>
          <a:bodyPr/>
          <a:lstStyle/>
          <a:p>
            <a:r>
              <a:rPr lang="en-US" dirty="0" smtClean="0"/>
              <a:t>Alert. </a:t>
            </a:r>
            <a:r>
              <a:rPr lang="en-US" smtClean="0"/>
              <a:t>(2020). </a:t>
            </a:r>
            <a:r>
              <a:rPr lang="en-US" dirty="0" smtClean="0"/>
              <a:t>“Coyote Canyon Specific Plan: Fontana, California </a:t>
            </a:r>
            <a:r>
              <a:rPr lang="en-US" dirty="0"/>
              <a:t>(online). https://www.fontana.org/1283/Coyote-Canyon-Specific-Plan</a:t>
            </a:r>
          </a:p>
        </p:txBody>
      </p:sp>
    </p:spTree>
    <p:extLst>
      <p:ext uri="{BB962C8B-B14F-4D97-AF65-F5344CB8AC3E}">
        <p14:creationId xmlns:p14="http://schemas.microsoft.com/office/powerpoint/2010/main" val="398482030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Introduction</a:t>
            </a:r>
            <a:endParaRPr lang="en-US" dirty="0"/>
          </a:p>
        </p:txBody>
      </p:sp>
      <p:sp>
        <p:nvSpPr>
          <p:cNvPr id="3" name="Content Placeholder 2"/>
          <p:cNvSpPr>
            <a:spLocks noGrp="1"/>
          </p:cNvSpPr>
          <p:nvPr>
            <p:ph idx="1"/>
          </p:nvPr>
        </p:nvSpPr>
        <p:spPr/>
        <p:txBody>
          <a:bodyPr>
            <a:normAutofit lnSpcReduction="10000"/>
          </a:bodyPr>
          <a:lstStyle/>
          <a:p>
            <a:r>
              <a:rPr lang="en-US" dirty="0" smtClean="0"/>
              <a:t>Coyote Canyon Specific Plan comprises of a detached single-family residential community </a:t>
            </a:r>
          </a:p>
          <a:p>
            <a:r>
              <a:rPr lang="en-US" dirty="0" smtClean="0"/>
              <a:t>The plan was proposed on a 56.6 acres of open space (Alert, 2020)</a:t>
            </a:r>
          </a:p>
          <a:p>
            <a:r>
              <a:rPr lang="en-US" dirty="0" smtClean="0"/>
              <a:t>The project proposed a park/community facilities to be constructed along the south side of Coyote Canyon Road </a:t>
            </a:r>
          </a:p>
          <a:p>
            <a:r>
              <a:rPr lang="en-US" dirty="0" smtClean="0"/>
              <a:t>The project also comprised of a proposed upper-end residential community</a:t>
            </a:r>
            <a:endParaRPr lang="en-US" dirty="0"/>
          </a:p>
        </p:txBody>
      </p:sp>
    </p:spTree>
    <p:extLst>
      <p:ext uri="{BB962C8B-B14F-4D97-AF65-F5344CB8AC3E}">
        <p14:creationId xmlns:p14="http://schemas.microsoft.com/office/powerpoint/2010/main" val="240463240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Continuation of Introduction</a:t>
            </a:r>
            <a:endParaRPr lang="en-US" dirty="0"/>
          </a:p>
        </p:txBody>
      </p:sp>
      <p:sp>
        <p:nvSpPr>
          <p:cNvPr id="3" name="Content Placeholder 2"/>
          <p:cNvSpPr>
            <a:spLocks noGrp="1"/>
          </p:cNvSpPr>
          <p:nvPr>
            <p:ph idx="1"/>
          </p:nvPr>
        </p:nvSpPr>
        <p:spPr/>
        <p:txBody>
          <a:bodyPr>
            <a:normAutofit lnSpcReduction="10000"/>
          </a:bodyPr>
          <a:lstStyle/>
          <a:p>
            <a:r>
              <a:rPr lang="en-US" dirty="0" smtClean="0"/>
              <a:t>The project’s proposal also included a passive park to be extended on the riparian woodlands </a:t>
            </a:r>
          </a:p>
          <a:p>
            <a:r>
              <a:rPr lang="en-US" dirty="0" smtClean="0"/>
              <a:t>The park will comprises of open-space area with walking trails </a:t>
            </a:r>
          </a:p>
          <a:p>
            <a:r>
              <a:rPr lang="en-US" dirty="0" smtClean="0"/>
              <a:t>The walking trails will be extended from the north of Cherry Avenue </a:t>
            </a:r>
          </a:p>
          <a:p>
            <a:r>
              <a:rPr lang="en-US" dirty="0" smtClean="0"/>
              <a:t>This extension provides an access to the front-line trail, regional trials, and connects with the Hunter’s Ridge Wilderness Park </a:t>
            </a:r>
            <a:endParaRPr lang="en-US" dirty="0"/>
          </a:p>
        </p:txBody>
      </p:sp>
    </p:spTree>
    <p:extLst>
      <p:ext uri="{BB962C8B-B14F-4D97-AF65-F5344CB8AC3E}">
        <p14:creationId xmlns:p14="http://schemas.microsoft.com/office/powerpoint/2010/main" val="374779048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The Role of the Government</a:t>
            </a:r>
            <a:endParaRPr lang="en-US" dirty="0"/>
          </a:p>
        </p:txBody>
      </p:sp>
      <p:sp>
        <p:nvSpPr>
          <p:cNvPr id="3" name="Content Placeholder 2"/>
          <p:cNvSpPr>
            <a:spLocks noGrp="1"/>
          </p:cNvSpPr>
          <p:nvPr>
            <p:ph idx="1"/>
          </p:nvPr>
        </p:nvSpPr>
        <p:spPr/>
        <p:txBody>
          <a:bodyPr>
            <a:normAutofit fontScale="92500" lnSpcReduction="10000"/>
          </a:bodyPr>
          <a:lstStyle/>
          <a:p>
            <a:r>
              <a:rPr lang="en-US" dirty="0" smtClean="0"/>
              <a:t>City government plays a critical role in this project</a:t>
            </a:r>
          </a:p>
          <a:p>
            <a:r>
              <a:rPr lang="en-US" dirty="0" smtClean="0"/>
              <a:t>The roles include:</a:t>
            </a:r>
          </a:p>
          <a:p>
            <a:r>
              <a:rPr lang="en-US" dirty="0" smtClean="0"/>
              <a:t>Setting development priorities </a:t>
            </a:r>
          </a:p>
          <a:p>
            <a:r>
              <a:rPr lang="en-US" dirty="0" smtClean="0"/>
              <a:t>Allocating public funds to help implement the project</a:t>
            </a:r>
          </a:p>
          <a:p>
            <a:r>
              <a:rPr lang="en-US" dirty="0" smtClean="0"/>
              <a:t>Oversee the project implementation </a:t>
            </a:r>
          </a:p>
          <a:p>
            <a:r>
              <a:rPr lang="en-US" dirty="0" smtClean="0"/>
              <a:t>Create necessary policy framework for the establishment of the project</a:t>
            </a:r>
            <a:endParaRPr lang="en-US" dirty="0"/>
          </a:p>
        </p:txBody>
      </p:sp>
    </p:spTree>
    <p:extLst>
      <p:ext uri="{BB962C8B-B14F-4D97-AF65-F5344CB8AC3E}">
        <p14:creationId xmlns:p14="http://schemas.microsoft.com/office/powerpoint/2010/main" val="122924291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The role of the public</a:t>
            </a:r>
            <a:endParaRPr lang="en-US" dirty="0"/>
          </a:p>
        </p:txBody>
      </p:sp>
      <p:sp>
        <p:nvSpPr>
          <p:cNvPr id="3" name="Content Placeholder 2"/>
          <p:cNvSpPr>
            <a:spLocks noGrp="1"/>
          </p:cNvSpPr>
          <p:nvPr>
            <p:ph idx="1"/>
          </p:nvPr>
        </p:nvSpPr>
        <p:spPr/>
        <p:txBody>
          <a:bodyPr/>
          <a:lstStyle/>
          <a:p>
            <a:r>
              <a:rPr lang="en-US" dirty="0" smtClean="0"/>
              <a:t>The public also have a critical role to play in a community project development </a:t>
            </a:r>
          </a:p>
          <a:p>
            <a:r>
              <a:rPr lang="en-US" dirty="0" smtClean="0"/>
              <a:t>The public are actively involved in the planning and creating the initial process </a:t>
            </a:r>
          </a:p>
          <a:p>
            <a:r>
              <a:rPr lang="en-US" dirty="0" smtClean="0"/>
              <a:t>They can also share project costs </a:t>
            </a:r>
          </a:p>
          <a:p>
            <a:r>
              <a:rPr lang="en-US" dirty="0" smtClean="0"/>
              <a:t>Increasing empowerment in the community about the project</a:t>
            </a:r>
            <a:endParaRPr lang="en-US" dirty="0"/>
          </a:p>
        </p:txBody>
      </p:sp>
    </p:spTree>
    <p:extLst>
      <p:ext uri="{BB962C8B-B14F-4D97-AF65-F5344CB8AC3E}">
        <p14:creationId xmlns:p14="http://schemas.microsoft.com/office/powerpoint/2010/main" val="380842361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Economic impacts to the community</a:t>
            </a:r>
            <a:endParaRPr lang="en-US" dirty="0"/>
          </a:p>
        </p:txBody>
      </p:sp>
      <p:sp>
        <p:nvSpPr>
          <p:cNvPr id="3" name="Content Placeholder 2"/>
          <p:cNvSpPr>
            <a:spLocks noGrp="1"/>
          </p:cNvSpPr>
          <p:nvPr>
            <p:ph idx="1"/>
          </p:nvPr>
        </p:nvSpPr>
        <p:spPr/>
        <p:txBody>
          <a:bodyPr>
            <a:normAutofit fontScale="92500" lnSpcReduction="20000"/>
          </a:bodyPr>
          <a:lstStyle/>
          <a:p>
            <a:r>
              <a:rPr lang="en-US" dirty="0" smtClean="0"/>
              <a:t>Promotes economic development of the Fontana Municipality </a:t>
            </a:r>
          </a:p>
          <a:p>
            <a:r>
              <a:rPr lang="en-US" dirty="0" smtClean="0"/>
              <a:t>Promotes revitalization of low-income neighborhoods</a:t>
            </a:r>
          </a:p>
          <a:p>
            <a:r>
              <a:rPr lang="en-US" dirty="0" smtClean="0"/>
              <a:t>This project intends to enhance and create an upper-end neighborhood </a:t>
            </a:r>
          </a:p>
          <a:p>
            <a:r>
              <a:rPr lang="en-US" dirty="0" smtClean="0"/>
              <a:t>This involves improving the living standards of many people in Fontana</a:t>
            </a:r>
          </a:p>
          <a:p>
            <a:r>
              <a:rPr lang="en-US" dirty="0" smtClean="0"/>
              <a:t>Promoting conservation of the environment</a:t>
            </a:r>
          </a:p>
          <a:p>
            <a:r>
              <a:rPr lang="en-US" dirty="0" smtClean="0"/>
              <a:t>Promotes affordable housing and other neighborhood developments</a:t>
            </a:r>
            <a:endParaRPr lang="en-US" dirty="0"/>
          </a:p>
        </p:txBody>
      </p:sp>
    </p:spTree>
    <p:extLst>
      <p:ext uri="{BB962C8B-B14F-4D97-AF65-F5344CB8AC3E}">
        <p14:creationId xmlns:p14="http://schemas.microsoft.com/office/powerpoint/2010/main" val="307372528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Analysis of the project </a:t>
            </a:r>
            <a:endParaRPr lang="en-US" dirty="0"/>
          </a:p>
        </p:txBody>
      </p:sp>
      <p:sp>
        <p:nvSpPr>
          <p:cNvPr id="3" name="Content Placeholder 2"/>
          <p:cNvSpPr>
            <a:spLocks noGrp="1"/>
          </p:cNvSpPr>
          <p:nvPr>
            <p:ph idx="1"/>
          </p:nvPr>
        </p:nvSpPr>
        <p:spPr/>
        <p:txBody>
          <a:bodyPr>
            <a:normAutofit lnSpcReduction="10000"/>
          </a:bodyPr>
          <a:lstStyle/>
          <a:p>
            <a:r>
              <a:rPr lang="en-US" dirty="0" smtClean="0"/>
              <a:t>Effective local governments prioritize on the development of the local residents </a:t>
            </a:r>
          </a:p>
          <a:p>
            <a:r>
              <a:rPr lang="en-US" dirty="0" smtClean="0"/>
              <a:t>These priorities include establishing appropriate housing and community development programs</a:t>
            </a:r>
          </a:p>
          <a:p>
            <a:r>
              <a:rPr lang="en-US" dirty="0" smtClean="0"/>
              <a:t>The city can use its planning and funding to guide the economic development </a:t>
            </a:r>
          </a:p>
          <a:p>
            <a:r>
              <a:rPr lang="en-US" dirty="0" smtClean="0"/>
              <a:t>Establishes a strong market environment </a:t>
            </a:r>
            <a:endParaRPr lang="en-US" dirty="0"/>
          </a:p>
        </p:txBody>
      </p:sp>
    </p:spTree>
    <p:extLst>
      <p:ext uri="{BB962C8B-B14F-4D97-AF65-F5344CB8AC3E}">
        <p14:creationId xmlns:p14="http://schemas.microsoft.com/office/powerpoint/2010/main" val="419642284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Continuation of Analysis</a:t>
            </a:r>
            <a:endParaRPr lang="en-US" dirty="0"/>
          </a:p>
        </p:txBody>
      </p:sp>
      <p:sp>
        <p:nvSpPr>
          <p:cNvPr id="3" name="Content Placeholder 2"/>
          <p:cNvSpPr>
            <a:spLocks noGrp="1"/>
          </p:cNvSpPr>
          <p:nvPr>
            <p:ph idx="1"/>
          </p:nvPr>
        </p:nvSpPr>
        <p:spPr/>
        <p:txBody>
          <a:bodyPr>
            <a:normAutofit lnSpcReduction="10000"/>
          </a:bodyPr>
          <a:lstStyle/>
          <a:p>
            <a:r>
              <a:rPr lang="en-US" dirty="0" smtClean="0"/>
              <a:t>A strong market is characterized by:</a:t>
            </a:r>
          </a:p>
          <a:p>
            <a:r>
              <a:rPr lang="en-US" dirty="0" smtClean="0"/>
              <a:t>-Housing affordability </a:t>
            </a:r>
          </a:p>
          <a:p>
            <a:r>
              <a:rPr lang="en-US" dirty="0" smtClean="0"/>
              <a:t>-Displacement of low-income residents </a:t>
            </a:r>
          </a:p>
          <a:p>
            <a:r>
              <a:rPr lang="en-US" dirty="0" smtClean="0"/>
              <a:t>Fontana project aims at strengthening the local economy and market by improving the housing affordability </a:t>
            </a:r>
          </a:p>
          <a:p>
            <a:r>
              <a:rPr lang="en-US" dirty="0" smtClean="0"/>
              <a:t>Through this project, Fontana government sought to invest in the principal of housing challenge </a:t>
            </a:r>
            <a:endParaRPr lang="en-US" dirty="0"/>
          </a:p>
        </p:txBody>
      </p:sp>
    </p:spTree>
    <p:extLst>
      <p:ext uri="{BB962C8B-B14F-4D97-AF65-F5344CB8AC3E}">
        <p14:creationId xmlns:p14="http://schemas.microsoft.com/office/powerpoint/2010/main" val="283433329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Conclusion </a:t>
            </a:r>
            <a:endParaRPr lang="en-US" dirty="0"/>
          </a:p>
        </p:txBody>
      </p:sp>
      <p:sp>
        <p:nvSpPr>
          <p:cNvPr id="3" name="Content Placeholder 2"/>
          <p:cNvSpPr>
            <a:spLocks noGrp="1"/>
          </p:cNvSpPr>
          <p:nvPr>
            <p:ph idx="1"/>
          </p:nvPr>
        </p:nvSpPr>
        <p:spPr/>
        <p:txBody>
          <a:bodyPr>
            <a:normAutofit lnSpcReduction="10000"/>
          </a:bodyPr>
          <a:lstStyle/>
          <a:p>
            <a:r>
              <a:rPr lang="en-US" dirty="0" smtClean="0"/>
              <a:t>It is the local government’s primary role to ensure that more people are moving towards better life</a:t>
            </a:r>
          </a:p>
          <a:p>
            <a:r>
              <a:rPr lang="en-US" dirty="0" smtClean="0"/>
              <a:t>Improving the wellbeing of its people should be the priority </a:t>
            </a:r>
          </a:p>
          <a:p>
            <a:r>
              <a:rPr lang="en-US" dirty="0" smtClean="0"/>
              <a:t>Fontana local government has taken a path towards achieving this responsibility </a:t>
            </a:r>
          </a:p>
          <a:p>
            <a:r>
              <a:rPr lang="en-US" dirty="0" smtClean="0"/>
              <a:t>Coyote canyon specific plan is one that seeks to improve the livelihood of the local residents as well as the environment </a:t>
            </a:r>
            <a:endParaRPr lang="en-US" dirty="0"/>
          </a:p>
        </p:txBody>
      </p:sp>
    </p:spTree>
    <p:extLst>
      <p:ext uri="{BB962C8B-B14F-4D97-AF65-F5344CB8AC3E}">
        <p14:creationId xmlns:p14="http://schemas.microsoft.com/office/powerpoint/2010/main" val="2118064491"/>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outure">
  <a:themeElements>
    <a:clrScheme name="Couture">
      <a:dk1>
        <a:sysClr val="windowText" lastClr="000000"/>
      </a:dk1>
      <a:lt1>
        <a:sysClr val="window" lastClr="FFFFFF"/>
      </a:lt1>
      <a:dk2>
        <a:srgbClr val="37302A"/>
      </a:dk2>
      <a:lt2>
        <a:srgbClr val="D0CCB9"/>
      </a:lt2>
      <a:accent1>
        <a:srgbClr val="9E8E5C"/>
      </a:accent1>
      <a:accent2>
        <a:srgbClr val="A09781"/>
      </a:accent2>
      <a:accent3>
        <a:srgbClr val="85776D"/>
      </a:accent3>
      <a:accent4>
        <a:srgbClr val="AEAFA9"/>
      </a:accent4>
      <a:accent5>
        <a:srgbClr val="8D878B"/>
      </a:accent5>
      <a:accent6>
        <a:srgbClr val="6B6149"/>
      </a:accent6>
      <a:hlink>
        <a:srgbClr val="B6A272"/>
      </a:hlink>
      <a:folHlink>
        <a:srgbClr val="8A784F"/>
      </a:folHlink>
    </a:clrScheme>
    <a:fontScheme name="Black Tie">
      <a:majorFont>
        <a:latin typeface="Garamond"/>
        <a:ea typeface=""/>
        <a:cs typeface=""/>
        <a:font script="Grek" typeface="Constantia"/>
        <a:font script="Cyrl" typeface="Constantia"/>
        <a:font script="Jpan" typeface="ＭＳ Ｐ明朝"/>
        <a:font script="Hang" typeface="궁서"/>
        <a:font script="Hans" typeface="仿宋"/>
        <a:font script="Hant" typeface="標楷體"/>
        <a:font script="Arab" typeface="Times New Roman"/>
        <a:font script="Hebr" typeface="Times New Roman"/>
        <a:font script="Thai" typeface="Angsan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Garamond"/>
        <a:ea typeface=""/>
        <a:cs typeface=""/>
        <a:font script="Grek" typeface="Constantia"/>
        <a:font script="Cyrl" typeface="Constantia"/>
        <a:font script="Jpan" typeface="ＭＳ Ｐ明朝"/>
        <a:font script="Hang" typeface="궁서"/>
        <a:font script="Hans" typeface="仿宋"/>
        <a:font script="Hant" typeface="標楷體"/>
        <a:font script="Arab" typeface="Times New Roman"/>
        <a:font script="Hebr" typeface="Times New Roman"/>
        <a:font script="Thai" typeface="Angsan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Couture">
      <a:fillStyleLst>
        <a:solidFill>
          <a:schemeClr val="phClr"/>
        </a:solidFill>
        <a:solidFill>
          <a:schemeClr val="phClr">
            <a:tint val="65000"/>
          </a:schemeClr>
        </a:solidFill>
        <a:solidFill>
          <a:schemeClr val="phClr">
            <a:shade val="80000"/>
            <a:satMod val="18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9050" h="31750" prst="coolSlant"/>
          </a:sp3d>
        </a:effectStyle>
      </a:effectStyleLst>
      <a:bgFillStyleLst>
        <a:solidFill>
          <a:schemeClr val="phClr"/>
        </a:solidFill>
        <a:gradFill rotWithShape="1">
          <a:gsLst>
            <a:gs pos="0">
              <a:schemeClr val="phClr">
                <a:tint val="70000"/>
              </a:schemeClr>
            </a:gs>
            <a:gs pos="100000">
              <a:schemeClr val="phClr">
                <a:shade val="80000"/>
              </a:schemeClr>
            </a:gs>
          </a:gsLst>
          <a:path path="circle">
            <a:fillToRect l="50000" t="100000" r="100000" b="100000"/>
          </a:path>
        </a:gradFill>
        <a:blipFill rotWithShape="1">
          <a:blip xmlns:r="http://schemas.openxmlformats.org/officeDocument/2006/relationships" r:embed="rId1">
            <a:duotone>
              <a:schemeClr val="phClr">
                <a:shade val="30000"/>
                <a:satMod val="200000"/>
              </a:schemeClr>
              <a:schemeClr val="phClr">
                <a:tint val="20000"/>
              </a:schemeClr>
            </a:duotone>
          </a:blip>
          <a:stretch/>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Couture</Template>
  <TotalTime>366</TotalTime>
  <Words>1177</Words>
  <Application>Microsoft Office PowerPoint</Application>
  <PresentationFormat>On-screen Show (4:3)</PresentationFormat>
  <Paragraphs>66</Paragraphs>
  <Slides>10</Slides>
  <Notes>8</Notes>
  <HiddenSlides>0</HiddenSlides>
  <MMClips>0</MMClips>
  <ScaleCrop>false</ScaleCrop>
  <HeadingPairs>
    <vt:vector size="4" baseType="variant">
      <vt:variant>
        <vt:lpstr>Theme</vt:lpstr>
      </vt:variant>
      <vt:variant>
        <vt:i4>1</vt:i4>
      </vt:variant>
      <vt:variant>
        <vt:lpstr>Slide Titles</vt:lpstr>
      </vt:variant>
      <vt:variant>
        <vt:i4>10</vt:i4>
      </vt:variant>
    </vt:vector>
  </HeadingPairs>
  <TitlesOfParts>
    <vt:vector size="11" baseType="lpstr">
      <vt:lpstr>Couture</vt:lpstr>
      <vt:lpstr>Coyote Canyon Specific Plan</vt:lpstr>
      <vt:lpstr>Introduction</vt:lpstr>
      <vt:lpstr>Continuation of Introduction</vt:lpstr>
      <vt:lpstr>The Role of the Government</vt:lpstr>
      <vt:lpstr>The role of the public</vt:lpstr>
      <vt:lpstr>Economic impacts to the community</vt:lpstr>
      <vt:lpstr>Analysis of the project </vt:lpstr>
      <vt:lpstr>Continuation of Analysis</vt:lpstr>
      <vt:lpstr>Conclusion </vt:lpstr>
      <vt:lpstr>Reference </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Coyote Canyon Specific Plan</dc:title>
  <dc:creator>acer</dc:creator>
  <cp:lastModifiedBy>VINNY</cp:lastModifiedBy>
  <cp:revision>14</cp:revision>
  <dcterms:created xsi:type="dcterms:W3CDTF">2021-04-06T06:12:42Z</dcterms:created>
  <dcterms:modified xsi:type="dcterms:W3CDTF">2021-04-06T16:31:40Z</dcterms:modified>
</cp:coreProperties>
</file>